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0" r:id="rId8"/>
    <p:sldId id="261" r:id="rId9"/>
    <p:sldId id="262" r:id="rId10"/>
    <p:sldId id="264" r:id="rId11"/>
    <p:sldId id="266" r:id="rId12"/>
  </p:sldIdLst>
  <p:sldSz cx="9144000" cy="6858000" type="screen4x3"/>
  <p:notesSz cx="6858000" cy="9144000"/>
  <p:custShowLst>
    <p:custShow name="Custom Show 1" id="0">
      <p:sldLst>
        <p:sld r:id="rId2"/>
        <p:sld r:id="rId3"/>
        <p:sld r:id="rId5"/>
        <p:sld r:id="rId7"/>
        <p:sld r:id="rId8"/>
        <p:sld r:id="rId9"/>
        <p:sld r:id="rId10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00FFFF"/>
    <a:srgbClr val="A5ACF1"/>
    <a:srgbClr val="DEFC4A"/>
    <a:srgbClr val="DACB58"/>
    <a:srgbClr val="5FEFCD"/>
    <a:srgbClr val="66CCFF"/>
    <a:srgbClr val="66FFFF"/>
    <a:srgbClr val="E71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647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9F86B-E24A-45AD-8A46-495DD763F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0E9E-B61B-440B-B673-5315F0888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B3B67-8FAD-48F2-8FCE-958DB36E4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4AA3E-8872-4218-9356-0F2083CE1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5BCD-9A53-4241-98FA-9A98E549F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43281-00EC-400C-9D58-D3D30BE17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51128-4852-48F9-9D91-94E4931C1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5529D-5FF3-46D5-87A8-53E8FCE72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62FD3-490F-41DD-8CB3-55E8DEF36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826AD-6865-4084-85C5-2FD563028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65F23-C478-4A56-AB1F-36C2FA23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68391A7-6AC6-4FAF-9BCC-D44AC6F26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00CC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746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</a:t>
            </a:r>
            <a:r>
              <a:rPr lang="en-US" sz="2400">
                <a:solidFill>
                  <a:srgbClr val="FF66FF"/>
                </a:solidFill>
              </a:rPr>
              <a:t>MÔN TOÁN LỚP 4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BÀI HAI Đ</a:t>
            </a:r>
            <a:r>
              <a:rPr lang="vi-VN" sz="2800">
                <a:solidFill>
                  <a:srgbClr val="FF0000"/>
                </a:solidFill>
              </a:rPr>
              <a:t>Ư</a:t>
            </a:r>
            <a:r>
              <a:rPr lang="en-US" sz="2800">
                <a:solidFill>
                  <a:srgbClr val="FF0000"/>
                </a:solidFill>
              </a:rPr>
              <a:t>ỜNG THẲNG VUÔNG GÓC</a:t>
            </a:r>
          </a:p>
        </p:txBody>
      </p:sp>
      <p:pic>
        <p:nvPicPr>
          <p:cNvPr id="2055" name="Picture 7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14400" y="4038600"/>
            <a:ext cx="25923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smtClean="0"/>
              <a:t>MỤC TIÊU :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419600"/>
          </a:xfrm>
        </p:spPr>
        <p:txBody>
          <a:bodyPr/>
          <a:lstStyle/>
          <a:p>
            <a:pPr lvl="2" eaLnBrk="1" hangingPunct="1"/>
            <a:r>
              <a:rPr lang="en-US" sz="3200" smtClean="0"/>
              <a:t>Giúp học sinh: </a:t>
            </a:r>
          </a:p>
          <a:p>
            <a:pPr lvl="2" eaLnBrk="1" hangingPunct="1">
              <a:buFontTx/>
              <a:buNone/>
            </a:pPr>
            <a:endParaRPr lang="en-US" sz="3200" smtClean="0"/>
          </a:p>
          <a:p>
            <a:pPr eaLnBrk="1" hangingPunct="1">
              <a:buFontTx/>
              <a:buChar char="-"/>
            </a:pPr>
            <a:r>
              <a:rPr lang="en-US" smtClean="0"/>
              <a:t>Nhận biết </a:t>
            </a:r>
            <a:r>
              <a:rPr lang="vi-VN" smtClean="0"/>
              <a:t>đư</a:t>
            </a:r>
            <a:r>
              <a:rPr lang="en-US" smtClean="0"/>
              <a:t>ợc 2 </a:t>
            </a:r>
            <a:r>
              <a:rPr lang="vi-VN" smtClean="0"/>
              <a:t>đư</a:t>
            </a:r>
            <a:r>
              <a:rPr lang="en-US" smtClean="0"/>
              <a:t>ờng thẳng vuông góc , từ </a:t>
            </a:r>
            <a:r>
              <a:rPr lang="vi-VN" smtClean="0"/>
              <a:t>đ</a:t>
            </a:r>
            <a:r>
              <a:rPr lang="en-US" smtClean="0"/>
              <a:t>ó hiểu 2 </a:t>
            </a:r>
            <a:r>
              <a:rPr lang="vi-VN" smtClean="0"/>
              <a:t>đư</a:t>
            </a:r>
            <a:r>
              <a:rPr lang="en-US" smtClean="0"/>
              <a:t>ờng thẳng vuông góc tạo thành 4 góc vuông chung </a:t>
            </a:r>
            <a:r>
              <a:rPr lang="vi-VN" smtClean="0"/>
              <a:t>đ</a:t>
            </a:r>
            <a:r>
              <a:rPr lang="en-US" smtClean="0"/>
              <a:t>ỉnh.</a:t>
            </a:r>
          </a:p>
          <a:p>
            <a:pPr eaLnBrk="1" hangingPunct="1">
              <a:buFontTx/>
              <a:buChar char="-"/>
            </a:pPr>
            <a:r>
              <a:rPr lang="en-US" smtClean="0"/>
              <a:t>Biết dùng ê ke </a:t>
            </a:r>
            <a:r>
              <a:rPr lang="vi-VN" smtClean="0"/>
              <a:t>đ</a:t>
            </a:r>
            <a:r>
              <a:rPr lang="en-US" smtClean="0"/>
              <a:t>ể kiểm tra và vẽ 2 </a:t>
            </a:r>
            <a:r>
              <a:rPr lang="vi-VN" smtClean="0"/>
              <a:t>đư</a:t>
            </a:r>
            <a:r>
              <a:rPr lang="en-US" smtClean="0"/>
              <a:t>ờng thẳng vuông góc 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66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CÁCH THIẾT KẾ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Bài gồm:  11 Slide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1 : Giới thiệu tên bài , ng</a:t>
            </a:r>
            <a:r>
              <a:rPr lang="vi-VN" sz="2000" smtClean="0"/>
              <a:t>ư</a:t>
            </a:r>
            <a:r>
              <a:rPr lang="en-US" sz="2000" smtClean="0"/>
              <a:t>ời h</a:t>
            </a:r>
            <a:r>
              <a:rPr lang="vi-VN" sz="2000" smtClean="0"/>
              <a:t>ư</a:t>
            </a:r>
            <a:r>
              <a:rPr lang="en-US" sz="2000" smtClean="0"/>
              <a:t>ớng dẫn , ng</a:t>
            </a:r>
            <a:r>
              <a:rPr lang="vi-VN" sz="2000" smtClean="0"/>
              <a:t>ư</a:t>
            </a:r>
            <a:r>
              <a:rPr lang="en-US" sz="2000" smtClean="0"/>
              <a:t>ời thiết kế 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2 : Kiểm tra bài cũ 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3 : Nhận diện hình và tên các góc.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4 : Nhận biết 2 </a:t>
            </a:r>
            <a:r>
              <a:rPr lang="vi-VN" sz="2000" smtClean="0"/>
              <a:t>đư</a:t>
            </a:r>
            <a:r>
              <a:rPr lang="en-US" sz="2000" smtClean="0"/>
              <a:t>ờng thẳng vuông góc 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5 : Cách vẽ và kiểm tra 2 </a:t>
            </a:r>
            <a:r>
              <a:rPr lang="vi-VN" sz="2000" smtClean="0"/>
              <a:t>đư</a:t>
            </a:r>
            <a:r>
              <a:rPr lang="en-US" sz="2000" smtClean="0"/>
              <a:t>ờng thẳng vuông góc bằng ê ke.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6 : Bài tập 1.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7 : Bài tập 2.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8 : Bài tập 3.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9 : Bài tập 4.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10 : Mục tiêu.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000" smtClean="0"/>
              <a:t>Slide 11 : Cách thiêt kế 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1AD1F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31242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</a:rPr>
              <a:t>BÀI TOÁN :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676400" y="228600"/>
            <a:ext cx="6705600" cy="2971800"/>
            <a:chOff x="1488" y="336"/>
            <a:chExt cx="3456" cy="1728"/>
          </a:xfrm>
        </p:grpSpPr>
        <p:sp>
          <p:nvSpPr>
            <p:cNvPr id="3106" name="AutoShape 7"/>
            <p:cNvSpPr>
              <a:spLocks noChangeArrowheads="1"/>
            </p:cNvSpPr>
            <p:nvPr/>
          </p:nvSpPr>
          <p:spPr bwMode="auto">
            <a:xfrm>
              <a:off x="1488" y="336"/>
              <a:ext cx="3456" cy="1728"/>
            </a:xfrm>
            <a:prstGeom prst="irregularSeal1">
              <a:avLst/>
            </a:prstGeom>
            <a:solidFill>
              <a:srgbClr val="DFF84A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2448" y="864"/>
              <a:ext cx="1728" cy="48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/>
                </a:rPr>
                <a:t>TRONG CÁC GÓC D</a:t>
              </a:r>
              <a:r>
                <a:rPr lang="vi-VN" sz="1600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/>
                </a:rPr>
                <a:t>Ư</a:t>
              </a:r>
              <a:r>
                <a:rPr lang="en-US" sz="1600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/>
                </a:rPr>
                <a:t>ỜI ĐÂY GÓC NÀO LÀ GÓC NHỌN , GÓC BẸT , GÓC TÙ , GÓC VUÔNG ? </a:t>
              </a:r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304800" y="3124200"/>
            <a:ext cx="8458200" cy="3109913"/>
            <a:chOff x="192" y="1968"/>
            <a:chExt cx="5328" cy="1959"/>
          </a:xfrm>
        </p:grpSpPr>
        <p:sp>
          <p:nvSpPr>
            <p:cNvPr id="3077" name="Line 9"/>
            <p:cNvSpPr>
              <a:spLocks noChangeShapeType="1"/>
            </p:cNvSpPr>
            <p:nvPr/>
          </p:nvSpPr>
          <p:spPr bwMode="auto">
            <a:xfrm>
              <a:off x="432" y="2256"/>
              <a:ext cx="0" cy="672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Line 11"/>
            <p:cNvSpPr>
              <a:spLocks noChangeShapeType="1"/>
            </p:cNvSpPr>
            <p:nvPr/>
          </p:nvSpPr>
          <p:spPr bwMode="auto">
            <a:xfrm>
              <a:off x="432" y="2928"/>
              <a:ext cx="1008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Line 12"/>
            <p:cNvSpPr>
              <a:spLocks noChangeShapeType="1"/>
            </p:cNvSpPr>
            <p:nvPr/>
          </p:nvSpPr>
          <p:spPr bwMode="auto">
            <a:xfrm flipH="1">
              <a:off x="2160" y="2352"/>
              <a:ext cx="624" cy="52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Line 13"/>
            <p:cNvSpPr>
              <a:spLocks noChangeShapeType="1"/>
            </p:cNvSpPr>
            <p:nvPr/>
          </p:nvSpPr>
          <p:spPr bwMode="auto">
            <a:xfrm>
              <a:off x="2160" y="2880"/>
              <a:ext cx="960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Line 16"/>
            <p:cNvSpPr>
              <a:spLocks noChangeShapeType="1"/>
            </p:cNvSpPr>
            <p:nvPr/>
          </p:nvSpPr>
          <p:spPr bwMode="auto">
            <a:xfrm>
              <a:off x="384" y="3744"/>
              <a:ext cx="1344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Line 17"/>
            <p:cNvSpPr>
              <a:spLocks noChangeShapeType="1"/>
            </p:cNvSpPr>
            <p:nvPr/>
          </p:nvSpPr>
          <p:spPr bwMode="auto">
            <a:xfrm>
              <a:off x="2256" y="3216"/>
              <a:ext cx="1104" cy="576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Line 18"/>
            <p:cNvSpPr>
              <a:spLocks noChangeShapeType="1"/>
            </p:cNvSpPr>
            <p:nvPr/>
          </p:nvSpPr>
          <p:spPr bwMode="auto">
            <a:xfrm flipH="1">
              <a:off x="2256" y="3792"/>
              <a:ext cx="1104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Line 19"/>
            <p:cNvSpPr>
              <a:spLocks noChangeShapeType="1"/>
            </p:cNvSpPr>
            <p:nvPr/>
          </p:nvSpPr>
          <p:spPr bwMode="auto">
            <a:xfrm>
              <a:off x="5136" y="3312"/>
              <a:ext cx="0" cy="4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20"/>
            <p:cNvSpPr>
              <a:spLocks noChangeShapeType="1"/>
            </p:cNvSpPr>
            <p:nvPr/>
          </p:nvSpPr>
          <p:spPr bwMode="auto">
            <a:xfrm flipH="1">
              <a:off x="4272" y="3792"/>
              <a:ext cx="864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Text Box 23"/>
            <p:cNvSpPr txBox="1">
              <a:spLocks noChangeArrowheads="1"/>
            </p:cNvSpPr>
            <p:nvPr/>
          </p:nvSpPr>
          <p:spPr bwMode="auto">
            <a:xfrm>
              <a:off x="240" y="340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3087" name="Text Box 25"/>
            <p:cNvSpPr txBox="1">
              <a:spLocks noChangeArrowheads="1"/>
            </p:cNvSpPr>
            <p:nvPr/>
          </p:nvSpPr>
          <p:spPr bwMode="auto">
            <a:xfrm>
              <a:off x="2016" y="3120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P</a:t>
              </a:r>
            </a:p>
          </p:txBody>
        </p:sp>
        <p:sp>
          <p:nvSpPr>
            <p:cNvPr id="3088" name="Text Box 26"/>
            <p:cNvSpPr txBox="1">
              <a:spLocks noChangeArrowheads="1"/>
            </p:cNvSpPr>
            <p:nvPr/>
          </p:nvSpPr>
          <p:spPr bwMode="auto">
            <a:xfrm>
              <a:off x="5184" y="3696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T</a:t>
              </a:r>
            </a:p>
          </p:txBody>
        </p:sp>
        <p:sp>
          <p:nvSpPr>
            <p:cNvPr id="3089" name="Text Box 27"/>
            <p:cNvSpPr txBox="1">
              <a:spLocks noChangeArrowheads="1"/>
            </p:cNvSpPr>
            <p:nvPr/>
          </p:nvSpPr>
          <p:spPr bwMode="auto">
            <a:xfrm>
              <a:off x="1968" y="364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Q</a:t>
              </a:r>
            </a:p>
          </p:txBody>
        </p:sp>
        <p:sp>
          <p:nvSpPr>
            <p:cNvPr id="3090" name="Text Box 31"/>
            <p:cNvSpPr txBox="1">
              <a:spLocks noChangeArrowheads="1"/>
            </p:cNvSpPr>
            <p:nvPr/>
          </p:nvSpPr>
          <p:spPr bwMode="auto">
            <a:xfrm>
              <a:off x="3360" y="364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3091" name="Text Box 32"/>
            <p:cNvSpPr txBox="1">
              <a:spLocks noChangeArrowheads="1"/>
            </p:cNvSpPr>
            <p:nvPr/>
          </p:nvSpPr>
          <p:spPr bwMode="auto">
            <a:xfrm>
              <a:off x="1536" y="3360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N</a:t>
              </a:r>
            </a:p>
          </p:txBody>
        </p:sp>
        <p:sp>
          <p:nvSpPr>
            <p:cNvPr id="3092" name="Line 14"/>
            <p:cNvSpPr>
              <a:spLocks noChangeShapeType="1"/>
            </p:cNvSpPr>
            <p:nvPr/>
          </p:nvSpPr>
          <p:spPr bwMode="auto">
            <a:xfrm>
              <a:off x="3504" y="2208"/>
              <a:ext cx="672" cy="62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5"/>
            <p:cNvSpPr>
              <a:spLocks noChangeShapeType="1"/>
            </p:cNvSpPr>
            <p:nvPr/>
          </p:nvSpPr>
          <p:spPr bwMode="auto">
            <a:xfrm>
              <a:off x="4176" y="2832"/>
              <a:ext cx="1008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Text Box 21"/>
            <p:cNvSpPr txBox="1">
              <a:spLocks noChangeArrowheads="1"/>
            </p:cNvSpPr>
            <p:nvPr/>
          </p:nvSpPr>
          <p:spPr bwMode="auto">
            <a:xfrm>
              <a:off x="288" y="196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A</a:t>
              </a:r>
            </a:p>
          </p:txBody>
        </p:sp>
        <p:sp>
          <p:nvSpPr>
            <p:cNvPr id="3095" name="Text Box 22"/>
            <p:cNvSpPr txBox="1">
              <a:spLocks noChangeArrowheads="1"/>
            </p:cNvSpPr>
            <p:nvPr/>
          </p:nvSpPr>
          <p:spPr bwMode="auto">
            <a:xfrm>
              <a:off x="2592" y="2112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3168" y="2736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G</a:t>
              </a:r>
            </a:p>
          </p:txBody>
        </p:sp>
        <p:sp>
          <p:nvSpPr>
            <p:cNvPr id="3097" name="Text Box 28"/>
            <p:cNvSpPr txBox="1">
              <a:spLocks noChangeArrowheads="1"/>
            </p:cNvSpPr>
            <p:nvPr/>
          </p:nvSpPr>
          <p:spPr bwMode="auto">
            <a:xfrm>
              <a:off x="1920" y="2784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E</a:t>
              </a:r>
            </a:p>
          </p:txBody>
        </p:sp>
        <p:sp>
          <p:nvSpPr>
            <p:cNvPr id="3098" name="Text Box 29"/>
            <p:cNvSpPr txBox="1">
              <a:spLocks noChangeArrowheads="1"/>
            </p:cNvSpPr>
            <p:nvPr/>
          </p:nvSpPr>
          <p:spPr bwMode="auto">
            <a:xfrm>
              <a:off x="192" y="2784"/>
              <a:ext cx="384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3099" name="Text Box 30"/>
            <p:cNvSpPr txBox="1">
              <a:spLocks noChangeArrowheads="1"/>
            </p:cNvSpPr>
            <p:nvPr/>
          </p:nvSpPr>
          <p:spPr bwMode="auto">
            <a:xfrm>
              <a:off x="1440" y="268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3100" name="Text Box 34"/>
            <p:cNvSpPr txBox="1">
              <a:spLocks noChangeArrowheads="1"/>
            </p:cNvSpPr>
            <p:nvPr/>
          </p:nvSpPr>
          <p:spPr bwMode="auto">
            <a:xfrm>
              <a:off x="3264" y="2064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H</a:t>
              </a:r>
            </a:p>
          </p:txBody>
        </p:sp>
        <p:sp>
          <p:nvSpPr>
            <p:cNvPr id="3101" name="Text Box 38"/>
            <p:cNvSpPr txBox="1">
              <a:spLocks noChangeArrowheads="1"/>
            </p:cNvSpPr>
            <p:nvPr/>
          </p:nvSpPr>
          <p:spPr bwMode="auto">
            <a:xfrm>
              <a:off x="3984" y="3696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S</a:t>
              </a:r>
            </a:p>
          </p:txBody>
        </p:sp>
        <p:sp>
          <p:nvSpPr>
            <p:cNvPr id="3102" name="Text Box 39"/>
            <p:cNvSpPr txBox="1">
              <a:spLocks noChangeArrowheads="1"/>
            </p:cNvSpPr>
            <p:nvPr/>
          </p:nvSpPr>
          <p:spPr bwMode="auto">
            <a:xfrm>
              <a:off x="5184" y="3120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V</a:t>
              </a:r>
            </a:p>
          </p:txBody>
        </p:sp>
        <p:sp>
          <p:nvSpPr>
            <p:cNvPr id="3103" name="Text Box 40"/>
            <p:cNvSpPr txBox="1">
              <a:spLocks noChangeArrowheads="1"/>
            </p:cNvSpPr>
            <p:nvPr/>
          </p:nvSpPr>
          <p:spPr bwMode="auto">
            <a:xfrm>
              <a:off x="912" y="3360"/>
              <a:ext cx="384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M</a:t>
              </a:r>
            </a:p>
          </p:txBody>
        </p:sp>
        <p:sp>
          <p:nvSpPr>
            <p:cNvPr id="3104" name="Text Box 73"/>
            <p:cNvSpPr txBox="1">
              <a:spLocks noChangeArrowheads="1"/>
            </p:cNvSpPr>
            <p:nvPr/>
          </p:nvSpPr>
          <p:spPr bwMode="auto">
            <a:xfrm>
              <a:off x="3840" y="2784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I</a:t>
              </a:r>
            </a:p>
          </p:txBody>
        </p:sp>
        <p:sp>
          <p:nvSpPr>
            <p:cNvPr id="3105" name="Text Box 74"/>
            <p:cNvSpPr txBox="1">
              <a:spLocks noChangeArrowheads="1"/>
            </p:cNvSpPr>
            <p:nvPr/>
          </p:nvSpPr>
          <p:spPr bwMode="auto">
            <a:xfrm>
              <a:off x="5232" y="2784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K</a:t>
              </a:r>
            </a:p>
          </p:txBody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CC"/>
            </a:gs>
            <a:gs pos="100000">
              <a:srgbClr val="66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37"/>
          <p:cNvSpPr>
            <a:spLocks noChangeArrowheads="1"/>
          </p:cNvSpPr>
          <p:nvPr/>
        </p:nvSpPr>
        <p:spPr bwMode="auto">
          <a:xfrm>
            <a:off x="990600" y="914400"/>
            <a:ext cx="3581400" cy="2133600"/>
          </a:xfrm>
          <a:prstGeom prst="cloudCallout">
            <a:avLst>
              <a:gd name="adj1" fmla="val -54921"/>
              <a:gd name="adj2" fmla="val 100370"/>
            </a:avLst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4099" name="AutoShape 38"/>
          <p:cNvSpPr>
            <a:spLocks noChangeArrowheads="1"/>
          </p:cNvSpPr>
          <p:nvPr/>
        </p:nvSpPr>
        <p:spPr bwMode="auto">
          <a:xfrm>
            <a:off x="609600" y="1066800"/>
            <a:ext cx="4038600" cy="2438400"/>
          </a:xfrm>
          <a:prstGeom prst="cloudCallout">
            <a:avLst>
              <a:gd name="adj1" fmla="val -42333"/>
              <a:gd name="adj2" fmla="val 80144"/>
            </a:avLst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4100" name="AutoShape 39"/>
          <p:cNvSpPr>
            <a:spLocks noChangeArrowheads="1"/>
          </p:cNvSpPr>
          <p:nvPr/>
        </p:nvSpPr>
        <p:spPr bwMode="auto">
          <a:xfrm>
            <a:off x="1066800" y="685800"/>
            <a:ext cx="3733800" cy="2514600"/>
          </a:xfrm>
          <a:prstGeom prst="cloudCallout">
            <a:avLst>
              <a:gd name="adj1" fmla="val -51787"/>
              <a:gd name="adj2" fmla="val 75884"/>
            </a:avLst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4101" name="Rectangle 49"/>
          <p:cNvSpPr>
            <a:spLocks noChangeArrowheads="1"/>
          </p:cNvSpPr>
          <p:nvPr/>
        </p:nvSpPr>
        <p:spPr bwMode="auto">
          <a:xfrm>
            <a:off x="609600" y="1797050"/>
            <a:ext cx="3886200" cy="3683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838200" y="1066800"/>
            <a:ext cx="3657600" cy="2613025"/>
            <a:chOff x="528" y="576"/>
            <a:chExt cx="2304" cy="1646"/>
          </a:xfrm>
        </p:grpSpPr>
        <p:sp>
          <p:nvSpPr>
            <p:cNvPr id="4114" name="AutoShape 62"/>
            <p:cNvSpPr>
              <a:spLocks noChangeArrowheads="1"/>
            </p:cNvSpPr>
            <p:nvPr/>
          </p:nvSpPr>
          <p:spPr bwMode="auto">
            <a:xfrm>
              <a:off x="528" y="576"/>
              <a:ext cx="2304" cy="1488"/>
            </a:xfrm>
            <a:prstGeom prst="cloudCallout">
              <a:avLst>
                <a:gd name="adj1" fmla="val -63023"/>
                <a:gd name="adj2" fmla="val 59676"/>
              </a:avLst>
            </a:prstGeom>
            <a:solidFill>
              <a:srgbClr val="CCFF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115" name="Text Box 63"/>
            <p:cNvSpPr txBox="1">
              <a:spLocks noChangeArrowheads="1"/>
            </p:cNvSpPr>
            <p:nvPr/>
          </p:nvSpPr>
          <p:spPr bwMode="auto">
            <a:xfrm>
              <a:off x="912" y="768"/>
              <a:ext cx="1680" cy="14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99"/>
                  </a:solidFill>
                </a:rPr>
                <a:t>Đọc tên hình và cho biết </a:t>
              </a:r>
              <a:r>
                <a:rPr lang="vi-VN" sz="2400">
                  <a:solidFill>
                    <a:srgbClr val="000099"/>
                  </a:solidFill>
                </a:rPr>
                <a:t>đ</a:t>
              </a:r>
              <a:r>
                <a:rPr lang="en-US" sz="2400">
                  <a:solidFill>
                    <a:srgbClr val="000099"/>
                  </a:solidFill>
                </a:rPr>
                <a:t>ó là hình gì ? Các góc A , B , C , D là góc gì ?        </a:t>
              </a:r>
            </a:p>
            <a:p>
              <a:endParaRPr lang="en-US" sz="2400">
                <a:solidFill>
                  <a:srgbClr val="000099"/>
                </a:solidFill>
              </a:endParaRPr>
            </a:p>
          </p:txBody>
        </p:sp>
      </p:grpSp>
      <p:sp>
        <p:nvSpPr>
          <p:cNvPr id="75845" name="Oval 69"/>
          <p:cNvSpPr>
            <a:spLocks noChangeArrowheads="1"/>
          </p:cNvSpPr>
          <p:nvPr/>
        </p:nvSpPr>
        <p:spPr bwMode="auto">
          <a:xfrm>
            <a:off x="2895600" y="3963988"/>
            <a:ext cx="3962400" cy="220662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Hình chữ nhật ABCD có các góc A , B , C , D là góc vuông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4800600" y="762000"/>
            <a:ext cx="4114800" cy="2881313"/>
            <a:chOff x="3024" y="480"/>
            <a:chExt cx="2592" cy="1815"/>
          </a:xfrm>
        </p:grpSpPr>
        <p:sp>
          <p:nvSpPr>
            <p:cNvPr id="4105" name="Text Box 13"/>
            <p:cNvSpPr txBox="1">
              <a:spLocks noChangeArrowheads="1"/>
            </p:cNvSpPr>
            <p:nvPr/>
          </p:nvSpPr>
          <p:spPr bwMode="auto">
            <a:xfrm>
              <a:off x="3024" y="2016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4106" name="Text Box 14"/>
            <p:cNvSpPr txBox="1">
              <a:spLocks noChangeArrowheads="1"/>
            </p:cNvSpPr>
            <p:nvPr/>
          </p:nvSpPr>
          <p:spPr bwMode="auto">
            <a:xfrm>
              <a:off x="5376" y="2064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4107" name="Text Box 15"/>
            <p:cNvSpPr txBox="1">
              <a:spLocks noChangeArrowheads="1"/>
            </p:cNvSpPr>
            <p:nvPr/>
          </p:nvSpPr>
          <p:spPr bwMode="auto">
            <a:xfrm>
              <a:off x="5376" y="480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4108" name="Text Box 16"/>
            <p:cNvSpPr txBox="1">
              <a:spLocks noChangeArrowheads="1"/>
            </p:cNvSpPr>
            <p:nvPr/>
          </p:nvSpPr>
          <p:spPr bwMode="auto">
            <a:xfrm>
              <a:off x="3024" y="480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A</a:t>
              </a:r>
            </a:p>
          </p:txBody>
        </p:sp>
        <p:grpSp>
          <p:nvGrpSpPr>
            <p:cNvPr id="4109" name="Group 75"/>
            <p:cNvGrpSpPr>
              <a:grpSpLocks/>
            </p:cNvGrpSpPr>
            <p:nvPr/>
          </p:nvGrpSpPr>
          <p:grpSpPr bwMode="auto">
            <a:xfrm>
              <a:off x="3216" y="720"/>
              <a:ext cx="2208" cy="1296"/>
              <a:chOff x="3312" y="720"/>
              <a:chExt cx="2208" cy="1296"/>
            </a:xfrm>
          </p:grpSpPr>
          <p:sp>
            <p:nvSpPr>
              <p:cNvPr id="4110" name="Line 71"/>
              <p:cNvSpPr>
                <a:spLocks noChangeShapeType="1"/>
              </p:cNvSpPr>
              <p:nvPr/>
            </p:nvSpPr>
            <p:spPr bwMode="auto">
              <a:xfrm>
                <a:off x="3312" y="720"/>
                <a:ext cx="220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1" name="Line 72"/>
              <p:cNvSpPr>
                <a:spLocks noChangeShapeType="1"/>
              </p:cNvSpPr>
              <p:nvPr/>
            </p:nvSpPr>
            <p:spPr bwMode="auto">
              <a:xfrm>
                <a:off x="5520" y="720"/>
                <a:ext cx="0" cy="12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2" name="Line 73"/>
              <p:cNvSpPr>
                <a:spLocks noChangeShapeType="1"/>
              </p:cNvSpPr>
              <p:nvPr/>
            </p:nvSpPr>
            <p:spPr bwMode="auto">
              <a:xfrm flipH="1">
                <a:off x="3312" y="2016"/>
                <a:ext cx="220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3" name="Line 74"/>
              <p:cNvSpPr>
                <a:spLocks noChangeShapeType="1"/>
              </p:cNvSpPr>
              <p:nvPr/>
            </p:nvSpPr>
            <p:spPr bwMode="auto">
              <a:xfrm flipV="1">
                <a:off x="3312" y="720"/>
                <a:ext cx="0" cy="12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58674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HAI Đ</a:t>
            </a:r>
            <a:r>
              <a:rPr lang="vi-VN">
                <a:solidFill>
                  <a:schemeClr val="accent2"/>
                </a:solidFill>
              </a:rPr>
              <a:t>Ư</a:t>
            </a:r>
            <a:r>
              <a:rPr lang="en-US">
                <a:solidFill>
                  <a:schemeClr val="accent2"/>
                </a:solidFill>
              </a:rPr>
              <a:t>ỜNG THẲNG VUÔNG GÓC</a:t>
            </a: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4876800" y="1295400"/>
            <a:ext cx="3810000" cy="2195513"/>
            <a:chOff x="3072" y="816"/>
            <a:chExt cx="2400" cy="1383"/>
          </a:xfrm>
        </p:grpSpPr>
        <p:grpSp>
          <p:nvGrpSpPr>
            <p:cNvPr id="5132" name="Group 11"/>
            <p:cNvGrpSpPr>
              <a:grpSpLocks/>
            </p:cNvGrpSpPr>
            <p:nvPr/>
          </p:nvGrpSpPr>
          <p:grpSpPr bwMode="auto">
            <a:xfrm>
              <a:off x="3408" y="960"/>
              <a:ext cx="1824" cy="960"/>
              <a:chOff x="3696" y="1008"/>
              <a:chExt cx="1488" cy="816"/>
            </a:xfrm>
          </p:grpSpPr>
          <p:sp>
            <p:nvSpPr>
              <p:cNvPr id="5137" name="Line 7"/>
              <p:cNvSpPr>
                <a:spLocks noChangeShapeType="1"/>
              </p:cNvSpPr>
              <p:nvPr/>
            </p:nvSpPr>
            <p:spPr bwMode="auto">
              <a:xfrm>
                <a:off x="3696" y="1008"/>
                <a:ext cx="148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Line 8"/>
              <p:cNvSpPr>
                <a:spLocks noChangeShapeType="1"/>
              </p:cNvSpPr>
              <p:nvPr/>
            </p:nvSpPr>
            <p:spPr bwMode="auto">
              <a:xfrm>
                <a:off x="5184" y="1008"/>
                <a:ext cx="0" cy="81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Line 9"/>
              <p:cNvSpPr>
                <a:spLocks noChangeShapeType="1"/>
              </p:cNvSpPr>
              <p:nvPr/>
            </p:nvSpPr>
            <p:spPr bwMode="auto">
              <a:xfrm flipH="1">
                <a:off x="3696" y="1824"/>
                <a:ext cx="148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Line 10"/>
              <p:cNvSpPr>
                <a:spLocks noChangeShapeType="1"/>
              </p:cNvSpPr>
              <p:nvPr/>
            </p:nvSpPr>
            <p:spPr bwMode="auto">
              <a:xfrm>
                <a:off x="3696" y="1008"/>
                <a:ext cx="0" cy="81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3" name="Text Box 17"/>
            <p:cNvSpPr txBox="1">
              <a:spLocks noChangeArrowheads="1"/>
            </p:cNvSpPr>
            <p:nvPr/>
          </p:nvSpPr>
          <p:spPr bwMode="auto">
            <a:xfrm>
              <a:off x="4944" y="1968"/>
              <a:ext cx="288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5134" name="Text Box 18"/>
            <p:cNvSpPr txBox="1">
              <a:spLocks noChangeArrowheads="1"/>
            </p:cNvSpPr>
            <p:nvPr/>
          </p:nvSpPr>
          <p:spPr bwMode="auto">
            <a:xfrm>
              <a:off x="5232" y="816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5135" name="Text Box 19"/>
            <p:cNvSpPr txBox="1">
              <a:spLocks noChangeArrowheads="1"/>
            </p:cNvSpPr>
            <p:nvPr/>
          </p:nvSpPr>
          <p:spPr bwMode="auto">
            <a:xfrm>
              <a:off x="3072" y="816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5136" name="Text Box 55"/>
            <p:cNvSpPr txBox="1">
              <a:spLocks noChangeArrowheads="1"/>
            </p:cNvSpPr>
            <p:nvPr/>
          </p:nvSpPr>
          <p:spPr bwMode="auto">
            <a:xfrm>
              <a:off x="3120" y="1968"/>
              <a:ext cx="336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D</a:t>
              </a:r>
            </a:p>
          </p:txBody>
        </p:sp>
      </p:grpSp>
      <p:sp>
        <p:nvSpPr>
          <p:cNvPr id="35898" name="Line 58"/>
          <p:cNvSpPr>
            <a:spLocks noChangeShapeType="1"/>
          </p:cNvSpPr>
          <p:nvPr/>
        </p:nvSpPr>
        <p:spPr bwMode="auto">
          <a:xfrm>
            <a:off x="4343400" y="3048000"/>
            <a:ext cx="48006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906" name="AutoShape 66"/>
          <p:cNvSpPr>
            <a:spLocks noChangeArrowheads="1"/>
          </p:cNvSpPr>
          <p:nvPr/>
        </p:nvSpPr>
        <p:spPr bwMode="auto">
          <a:xfrm>
            <a:off x="1371600" y="4673600"/>
            <a:ext cx="6929438" cy="2192338"/>
          </a:xfrm>
          <a:prstGeom prst="notchedRightArrow">
            <a:avLst>
              <a:gd name="adj1" fmla="val 41741"/>
              <a:gd name="adj2" fmla="val 91384"/>
            </a:avLst>
          </a:prstGeom>
          <a:solidFill>
            <a:srgbClr val="F5FEBE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E71303"/>
                </a:solidFill>
              </a:rPr>
              <a:t>HAI Đ</a:t>
            </a:r>
            <a:r>
              <a:rPr lang="vi-VN" b="1">
                <a:solidFill>
                  <a:srgbClr val="E71303"/>
                </a:solidFill>
              </a:rPr>
              <a:t>Ư</a:t>
            </a:r>
            <a:r>
              <a:rPr lang="en-US" b="1">
                <a:solidFill>
                  <a:srgbClr val="E71303"/>
                </a:solidFill>
              </a:rPr>
              <a:t>ỜNG THẲNG Bm , Dn VUÔNG GÓC VỚI NHAU TẠO THÀNH 4 GÓC VUÔNG CHUNG ĐỈNH C.</a:t>
            </a:r>
          </a:p>
        </p:txBody>
      </p: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8305800" y="228600"/>
            <a:ext cx="381000" cy="4557713"/>
            <a:chOff x="5232" y="144"/>
            <a:chExt cx="240" cy="2871"/>
          </a:xfrm>
        </p:grpSpPr>
        <p:sp>
          <p:nvSpPr>
            <p:cNvPr id="5130" name="Line 57"/>
            <p:cNvSpPr>
              <a:spLocks noChangeShapeType="1"/>
            </p:cNvSpPr>
            <p:nvPr/>
          </p:nvSpPr>
          <p:spPr bwMode="auto">
            <a:xfrm>
              <a:off x="5232" y="144"/>
              <a:ext cx="0" cy="268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31" name="Text Box 68"/>
            <p:cNvSpPr txBox="1">
              <a:spLocks noChangeArrowheads="1"/>
            </p:cNvSpPr>
            <p:nvPr/>
          </p:nvSpPr>
          <p:spPr bwMode="auto">
            <a:xfrm>
              <a:off x="5232" y="2784"/>
              <a:ext cx="240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m</a:t>
              </a:r>
            </a:p>
          </p:txBody>
        </p:sp>
      </p:grpSp>
      <p:sp>
        <p:nvSpPr>
          <p:cNvPr id="35909" name="Text Box 69"/>
          <p:cNvSpPr txBox="1">
            <a:spLocks noChangeArrowheads="1"/>
          </p:cNvSpPr>
          <p:nvPr/>
        </p:nvSpPr>
        <p:spPr bwMode="auto">
          <a:xfrm>
            <a:off x="8763000" y="3048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35912" name="Text Box 72"/>
          <p:cNvSpPr txBox="1">
            <a:spLocks noChangeArrowheads="1"/>
          </p:cNvSpPr>
          <p:nvPr/>
        </p:nvSpPr>
        <p:spPr bwMode="auto">
          <a:xfrm>
            <a:off x="685800" y="3505200"/>
            <a:ext cx="4419600" cy="15700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Hãy cho biết góc BCD , góc DCm ,  góc mCn , góc nCB là góc gì ? Các góc này có chung </a:t>
            </a:r>
            <a:r>
              <a:rPr lang="vi-VN" sz="2400">
                <a:solidFill>
                  <a:schemeClr val="accent2"/>
                </a:solidFill>
              </a:rPr>
              <a:t>đ</a:t>
            </a:r>
            <a:r>
              <a:rPr lang="en-US" sz="2400">
                <a:solidFill>
                  <a:schemeClr val="accent2"/>
                </a:solidFill>
              </a:rPr>
              <a:t>ỉnh gì ?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685800" y="1447800"/>
            <a:ext cx="3276600" cy="19383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Kéo dài hai cạnh BC và DC của hình chữ nhật ABCD ta </a:t>
            </a:r>
            <a:r>
              <a:rPr lang="vi-VN" sz="2400">
                <a:solidFill>
                  <a:schemeClr val="accent2"/>
                </a:solidFill>
              </a:rPr>
              <a:t>đư</a:t>
            </a:r>
            <a:r>
              <a:rPr lang="en-US" sz="2400">
                <a:solidFill>
                  <a:schemeClr val="accent2"/>
                </a:solidFill>
              </a:rPr>
              <a:t>ợc hai </a:t>
            </a:r>
            <a:r>
              <a:rPr lang="vi-VN" sz="2400">
                <a:solidFill>
                  <a:schemeClr val="accent2"/>
                </a:solidFill>
              </a:rPr>
              <a:t>đư</a:t>
            </a:r>
            <a:r>
              <a:rPr lang="en-US" sz="2400">
                <a:solidFill>
                  <a:schemeClr val="accent2"/>
                </a:solidFill>
              </a:rPr>
              <a:t>ờng thẳng vuông góc tại C 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5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5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98" grpId="0" animBg="1"/>
      <p:bldP spid="35906" grpId="0" animBg="1"/>
      <p:bldP spid="35909" grpId="0"/>
      <p:bldP spid="35912" grpId="0"/>
      <p:bldP spid="359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EBE"/>
            </a:gs>
            <a:gs pos="100000">
              <a:srgbClr val="00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VẼ HAI Đ</a:t>
            </a:r>
            <a:r>
              <a:rPr lang="vi-VN" sz="2400" smtClean="0"/>
              <a:t>Ư</a:t>
            </a:r>
            <a:r>
              <a:rPr lang="en-US" sz="2400" smtClean="0"/>
              <a:t>ỜNG THẲNG VUÔNG GÓC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41148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-</a:t>
            </a:r>
            <a:r>
              <a:rPr lang="en-US" sz="2800" smtClean="0"/>
              <a:t>  </a:t>
            </a:r>
            <a:r>
              <a:rPr lang="en-US" sz="2400" smtClean="0">
                <a:solidFill>
                  <a:srgbClr val="000099"/>
                </a:solidFill>
              </a:rPr>
              <a:t>Vẽ </a:t>
            </a:r>
            <a:r>
              <a:rPr lang="vi-VN" sz="2400" smtClean="0">
                <a:solidFill>
                  <a:srgbClr val="000099"/>
                </a:solidFill>
              </a:rPr>
              <a:t>đư</a:t>
            </a:r>
            <a:r>
              <a:rPr lang="en-US" sz="2400" smtClean="0">
                <a:solidFill>
                  <a:srgbClr val="000099"/>
                </a:solidFill>
              </a:rPr>
              <a:t>ờng thẳng OM. 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6172200" y="1905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>
            <a:off x="4953000" y="35814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172200" y="2590800"/>
            <a:ext cx="533400" cy="990600"/>
            <a:chOff x="1728" y="2640"/>
            <a:chExt cx="336" cy="624"/>
          </a:xfrm>
        </p:grpSpPr>
        <p:sp>
          <p:nvSpPr>
            <p:cNvPr id="6157" name="Line 10"/>
            <p:cNvSpPr>
              <a:spLocks noChangeShapeType="1"/>
            </p:cNvSpPr>
            <p:nvPr/>
          </p:nvSpPr>
          <p:spPr bwMode="auto">
            <a:xfrm>
              <a:off x="1728" y="2640"/>
              <a:ext cx="0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728" y="3264"/>
              <a:ext cx="336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1728" y="2640"/>
              <a:ext cx="336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3"/>
            <p:cNvSpPr>
              <a:spLocks noChangeShapeType="1"/>
            </p:cNvSpPr>
            <p:nvPr/>
          </p:nvSpPr>
          <p:spPr bwMode="auto">
            <a:xfrm>
              <a:off x="1776" y="2832"/>
              <a:ext cx="0" cy="3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4"/>
            <p:cNvSpPr>
              <a:spLocks noChangeShapeType="1"/>
            </p:cNvSpPr>
            <p:nvPr/>
          </p:nvSpPr>
          <p:spPr bwMode="auto">
            <a:xfrm>
              <a:off x="1776" y="3227"/>
              <a:ext cx="227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5"/>
            <p:cNvSpPr>
              <a:spLocks noChangeShapeType="1"/>
            </p:cNvSpPr>
            <p:nvPr/>
          </p:nvSpPr>
          <p:spPr bwMode="auto">
            <a:xfrm>
              <a:off x="1776" y="2832"/>
              <a:ext cx="227" cy="39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16" name="Text Box 16"/>
          <p:cNvSpPr txBox="1">
            <a:spLocks noChangeArrowheads="1"/>
          </p:cNvSpPr>
          <p:nvPr/>
        </p:nvSpPr>
        <p:spPr bwMode="auto">
          <a:xfrm>
            <a:off x="8001000" y="35814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102417" name="Text Box 17"/>
          <p:cNvSpPr txBox="1">
            <a:spLocks noChangeArrowheads="1"/>
          </p:cNvSpPr>
          <p:nvPr/>
        </p:nvSpPr>
        <p:spPr bwMode="auto">
          <a:xfrm>
            <a:off x="6248400" y="20574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102418" name="Text Box 18"/>
          <p:cNvSpPr txBox="1">
            <a:spLocks noChangeArrowheads="1"/>
          </p:cNvSpPr>
          <p:nvPr/>
        </p:nvSpPr>
        <p:spPr bwMode="auto">
          <a:xfrm>
            <a:off x="6172200" y="36576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O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381000" y="2133600"/>
            <a:ext cx="4114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sz="2400">
                <a:solidFill>
                  <a:srgbClr val="000099"/>
                </a:solidFill>
              </a:rPr>
              <a:t>Đặt ê ke sao cho 1 cạnh của ê ke trùng với </a:t>
            </a:r>
            <a:r>
              <a:rPr lang="vi-VN" sz="2400">
                <a:solidFill>
                  <a:srgbClr val="000099"/>
                </a:solidFill>
              </a:rPr>
              <a:t>đư</a:t>
            </a:r>
            <a:r>
              <a:rPr lang="en-US" sz="2400">
                <a:solidFill>
                  <a:srgbClr val="000099"/>
                </a:solidFill>
              </a:rPr>
              <a:t>ờng thẳng OM.</a:t>
            </a:r>
          </a:p>
          <a:p>
            <a:pPr marL="342900" indent="-342900">
              <a:spcBef>
                <a:spcPct val="20000"/>
              </a:spcBef>
            </a:pPr>
            <a:endParaRPr lang="en-US" sz="2800"/>
          </a:p>
        </p:txBody>
      </p:sp>
      <p:sp>
        <p:nvSpPr>
          <p:cNvPr id="102420" name="Rectangle 20"/>
          <p:cNvSpPr>
            <a:spLocks noChangeArrowheads="1"/>
          </p:cNvSpPr>
          <p:nvPr/>
        </p:nvSpPr>
        <p:spPr bwMode="auto">
          <a:xfrm>
            <a:off x="457200" y="3429000"/>
            <a:ext cx="411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sz="2400">
                <a:solidFill>
                  <a:srgbClr val="000099"/>
                </a:solidFill>
              </a:rPr>
              <a:t>Vẽ </a:t>
            </a:r>
            <a:r>
              <a:rPr lang="vi-VN" sz="2400">
                <a:solidFill>
                  <a:srgbClr val="000099"/>
                </a:solidFill>
              </a:rPr>
              <a:t>đư</a:t>
            </a:r>
            <a:r>
              <a:rPr lang="en-US" sz="2400">
                <a:solidFill>
                  <a:srgbClr val="000099"/>
                </a:solidFill>
              </a:rPr>
              <a:t>ờng thẳng ON dọc theo cạnh kia của ê ke. </a:t>
            </a:r>
          </a:p>
        </p:txBody>
      </p:sp>
      <p:sp>
        <p:nvSpPr>
          <p:cNvPr id="102421" name="Rectangle 21"/>
          <p:cNvSpPr>
            <a:spLocks noChangeArrowheads="1"/>
          </p:cNvSpPr>
          <p:nvPr/>
        </p:nvSpPr>
        <p:spPr bwMode="auto">
          <a:xfrm>
            <a:off x="457200" y="4419600"/>
            <a:ext cx="411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sz="2400">
                <a:solidFill>
                  <a:srgbClr val="000099"/>
                </a:solidFill>
              </a:rPr>
              <a:t>Ta </a:t>
            </a:r>
            <a:r>
              <a:rPr lang="vi-VN" sz="2400">
                <a:solidFill>
                  <a:srgbClr val="000099"/>
                </a:solidFill>
              </a:rPr>
              <a:t>đư</a:t>
            </a:r>
            <a:r>
              <a:rPr lang="en-US" sz="2400">
                <a:solidFill>
                  <a:srgbClr val="000099"/>
                </a:solidFill>
              </a:rPr>
              <a:t>ợc </a:t>
            </a:r>
            <a:r>
              <a:rPr lang="vi-VN" sz="2400">
                <a:solidFill>
                  <a:srgbClr val="000099"/>
                </a:solidFill>
              </a:rPr>
              <a:t>đư</a:t>
            </a:r>
            <a:r>
              <a:rPr lang="en-US" sz="2400">
                <a:solidFill>
                  <a:srgbClr val="000099"/>
                </a:solidFill>
              </a:rPr>
              <a:t>ờng thẳng OM vuông góc với ON.</a:t>
            </a:r>
          </a:p>
          <a:p>
            <a:pPr marL="342900" indent="-342900">
              <a:spcBef>
                <a:spcPct val="20000"/>
              </a:spcBef>
            </a:pPr>
            <a:endParaRPr lang="en-US" sz="2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 animBg="1"/>
      <p:bldP spid="102408" grpId="0" animBg="1"/>
      <p:bldP spid="102416" grpId="0"/>
      <p:bldP spid="102417" grpId="0"/>
      <p:bldP spid="102418" grpId="0"/>
      <p:bldP spid="102419" grpId="0"/>
      <p:bldP spid="102420" grpId="0"/>
      <p:bldP spid="1024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100000">
              <a:srgbClr val="66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6781800" y="228600"/>
            <a:ext cx="0" cy="281940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029200" y="1905000"/>
            <a:ext cx="35052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781800" y="914400"/>
            <a:ext cx="533400" cy="990600"/>
            <a:chOff x="1728" y="2640"/>
            <a:chExt cx="336" cy="624"/>
          </a:xfrm>
        </p:grpSpPr>
        <p:sp>
          <p:nvSpPr>
            <p:cNvPr id="7194" name="Line 8"/>
            <p:cNvSpPr>
              <a:spLocks noChangeShapeType="1"/>
            </p:cNvSpPr>
            <p:nvPr/>
          </p:nvSpPr>
          <p:spPr bwMode="auto">
            <a:xfrm>
              <a:off x="1728" y="2640"/>
              <a:ext cx="0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9"/>
            <p:cNvSpPr>
              <a:spLocks noChangeShapeType="1"/>
            </p:cNvSpPr>
            <p:nvPr/>
          </p:nvSpPr>
          <p:spPr bwMode="auto">
            <a:xfrm>
              <a:off x="1728" y="3264"/>
              <a:ext cx="336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10"/>
            <p:cNvSpPr>
              <a:spLocks noChangeShapeType="1"/>
            </p:cNvSpPr>
            <p:nvPr/>
          </p:nvSpPr>
          <p:spPr bwMode="auto">
            <a:xfrm>
              <a:off x="1728" y="2640"/>
              <a:ext cx="336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11"/>
            <p:cNvSpPr>
              <a:spLocks noChangeShapeType="1"/>
            </p:cNvSpPr>
            <p:nvPr/>
          </p:nvSpPr>
          <p:spPr bwMode="auto">
            <a:xfrm>
              <a:off x="1776" y="2832"/>
              <a:ext cx="0" cy="3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2"/>
            <p:cNvSpPr>
              <a:spLocks noChangeShapeType="1"/>
            </p:cNvSpPr>
            <p:nvPr/>
          </p:nvSpPr>
          <p:spPr bwMode="auto">
            <a:xfrm>
              <a:off x="1776" y="3227"/>
              <a:ext cx="227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3"/>
            <p:cNvSpPr>
              <a:spLocks noChangeShapeType="1"/>
            </p:cNvSpPr>
            <p:nvPr/>
          </p:nvSpPr>
          <p:spPr bwMode="auto">
            <a:xfrm>
              <a:off x="1776" y="2832"/>
              <a:ext cx="227" cy="39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8077200" y="1905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K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6858000" y="3048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781800" y="1905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I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762000" y="381000"/>
            <a:ext cx="1600200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BÀI 1: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5029200" y="457200"/>
            <a:ext cx="1066800" cy="369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 Hình: a</a:t>
            </a:r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5105400" y="4724400"/>
            <a:ext cx="35052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105400" y="3352800"/>
            <a:ext cx="3429000" cy="289560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flipH="1">
            <a:off x="6400800" y="3733800"/>
            <a:ext cx="533400" cy="990600"/>
            <a:chOff x="1728" y="2640"/>
            <a:chExt cx="336" cy="624"/>
          </a:xfrm>
        </p:grpSpPr>
        <p:sp>
          <p:nvSpPr>
            <p:cNvPr id="7188" name="Line 29"/>
            <p:cNvSpPr>
              <a:spLocks noChangeShapeType="1"/>
            </p:cNvSpPr>
            <p:nvPr/>
          </p:nvSpPr>
          <p:spPr bwMode="auto">
            <a:xfrm>
              <a:off x="1728" y="2640"/>
              <a:ext cx="0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30"/>
            <p:cNvSpPr>
              <a:spLocks noChangeShapeType="1"/>
            </p:cNvSpPr>
            <p:nvPr/>
          </p:nvSpPr>
          <p:spPr bwMode="auto">
            <a:xfrm>
              <a:off x="1728" y="3264"/>
              <a:ext cx="336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31"/>
            <p:cNvSpPr>
              <a:spLocks noChangeShapeType="1"/>
            </p:cNvSpPr>
            <p:nvPr/>
          </p:nvSpPr>
          <p:spPr bwMode="auto">
            <a:xfrm>
              <a:off x="1728" y="2640"/>
              <a:ext cx="336" cy="62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32"/>
            <p:cNvSpPr>
              <a:spLocks noChangeShapeType="1"/>
            </p:cNvSpPr>
            <p:nvPr/>
          </p:nvSpPr>
          <p:spPr bwMode="auto">
            <a:xfrm>
              <a:off x="1776" y="2832"/>
              <a:ext cx="0" cy="3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33"/>
            <p:cNvSpPr>
              <a:spLocks noChangeShapeType="1"/>
            </p:cNvSpPr>
            <p:nvPr/>
          </p:nvSpPr>
          <p:spPr bwMode="auto">
            <a:xfrm>
              <a:off x="1776" y="3227"/>
              <a:ext cx="227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34"/>
            <p:cNvSpPr>
              <a:spLocks noChangeShapeType="1"/>
            </p:cNvSpPr>
            <p:nvPr/>
          </p:nvSpPr>
          <p:spPr bwMode="auto">
            <a:xfrm>
              <a:off x="1776" y="2832"/>
              <a:ext cx="227" cy="39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5181600" y="3276600"/>
            <a:ext cx="1066800" cy="369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 Hình: b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8153400" y="48006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6934200" y="48006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7848600" y="32004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914400" y="3429000"/>
            <a:ext cx="3581400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Trả lời :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838200" y="4267200"/>
            <a:ext cx="3581400" cy="1016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HI </a:t>
            </a:r>
            <a:r>
              <a:rPr lang="en-US" sz="2400">
                <a:solidFill>
                  <a:srgbClr val="000099"/>
                </a:solidFill>
              </a:rPr>
              <a:t>vuông góc</a:t>
            </a:r>
            <a:r>
              <a:rPr lang="en-US"/>
              <a:t> </a:t>
            </a:r>
            <a:r>
              <a:rPr lang="en-US" sz="2000" b="1">
                <a:solidFill>
                  <a:srgbClr val="000099"/>
                </a:solidFill>
              </a:rPr>
              <a:t>IK 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LM</a:t>
            </a:r>
            <a:r>
              <a:rPr lang="en-US" sz="2400">
                <a:solidFill>
                  <a:srgbClr val="000099"/>
                </a:solidFill>
              </a:rPr>
              <a:t> không vuông góc </a:t>
            </a:r>
            <a:r>
              <a:rPr lang="en-US" sz="2000" b="1">
                <a:solidFill>
                  <a:srgbClr val="000099"/>
                </a:solidFill>
              </a:rPr>
              <a:t>NM .</a:t>
            </a:r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762000" y="1371600"/>
            <a:ext cx="3581400" cy="15700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Dùng ê ke </a:t>
            </a:r>
            <a:r>
              <a:rPr lang="vi-VN" sz="2400">
                <a:solidFill>
                  <a:srgbClr val="000099"/>
                </a:solidFill>
              </a:rPr>
              <a:t>đ</a:t>
            </a:r>
            <a:r>
              <a:rPr lang="en-US" sz="2400">
                <a:solidFill>
                  <a:srgbClr val="000099"/>
                </a:solidFill>
              </a:rPr>
              <a:t>ể kiểm tra hai </a:t>
            </a:r>
            <a:r>
              <a:rPr lang="vi-VN" sz="2400">
                <a:solidFill>
                  <a:srgbClr val="000099"/>
                </a:solidFill>
              </a:rPr>
              <a:t>đư</a:t>
            </a:r>
            <a:r>
              <a:rPr lang="en-US" sz="2400">
                <a:solidFill>
                  <a:srgbClr val="000099"/>
                </a:solidFill>
              </a:rPr>
              <a:t>ờng thẳng có vuông góc với nhau không?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20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20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  <p:bldP spid="36870" grpId="0" animBg="1"/>
      <p:bldP spid="36885" grpId="0"/>
      <p:bldP spid="36886" grpId="0"/>
      <p:bldP spid="36887" grpId="0"/>
      <p:bldP spid="36888" grpId="0"/>
      <p:bldP spid="36889" grpId="0"/>
      <p:bldP spid="36890" grpId="0" animBg="1"/>
      <p:bldP spid="36891" grpId="0" animBg="1"/>
      <p:bldP spid="36899" grpId="0"/>
      <p:bldP spid="36900" grpId="0"/>
      <p:bldP spid="36901" grpId="0"/>
      <p:bldP spid="36902" grpId="0"/>
      <p:bldP spid="36903" grpId="0"/>
      <p:bldP spid="36904" grpId="0"/>
      <p:bldP spid="369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66"/>
            </a:gs>
            <a:gs pos="100000">
              <a:srgbClr val="FF2F8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1752600" cy="533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tx1"/>
                </a:solidFill>
              </a:rPr>
              <a:t>BÀI 2 :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57200" y="2057400"/>
            <a:ext cx="3505200" cy="2471738"/>
            <a:chOff x="3312" y="624"/>
            <a:chExt cx="2208" cy="1557"/>
          </a:xfrm>
        </p:grpSpPr>
        <p:sp>
          <p:nvSpPr>
            <p:cNvPr id="8205" name="Rectangle 10"/>
            <p:cNvSpPr>
              <a:spLocks noChangeArrowheads="1"/>
            </p:cNvSpPr>
            <p:nvPr/>
          </p:nvSpPr>
          <p:spPr bwMode="auto">
            <a:xfrm>
              <a:off x="3456" y="864"/>
              <a:ext cx="1920" cy="1056"/>
            </a:xfrm>
            <a:prstGeom prst="rect">
              <a:avLst/>
            </a:prstGeom>
            <a:solidFill>
              <a:schemeClr val="accent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6" name="Text Box 11"/>
            <p:cNvSpPr txBox="1">
              <a:spLocks noChangeArrowheads="1"/>
            </p:cNvSpPr>
            <p:nvPr/>
          </p:nvSpPr>
          <p:spPr bwMode="auto">
            <a:xfrm>
              <a:off x="3312" y="624"/>
              <a:ext cx="240" cy="21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</a:rPr>
                <a:t>A</a:t>
              </a:r>
            </a:p>
          </p:txBody>
        </p:sp>
        <p:sp>
          <p:nvSpPr>
            <p:cNvPr id="8207" name="Text Box 12"/>
            <p:cNvSpPr txBox="1">
              <a:spLocks noChangeArrowheads="1"/>
            </p:cNvSpPr>
            <p:nvPr/>
          </p:nvSpPr>
          <p:spPr bwMode="auto">
            <a:xfrm>
              <a:off x="3312" y="1968"/>
              <a:ext cx="240" cy="21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</a:rPr>
                <a:t>D</a:t>
              </a:r>
            </a:p>
          </p:txBody>
        </p:sp>
        <p:sp>
          <p:nvSpPr>
            <p:cNvPr id="8208" name="Text Box 13"/>
            <p:cNvSpPr txBox="1">
              <a:spLocks noChangeArrowheads="1"/>
            </p:cNvSpPr>
            <p:nvPr/>
          </p:nvSpPr>
          <p:spPr bwMode="auto">
            <a:xfrm>
              <a:off x="5280" y="1968"/>
              <a:ext cx="240" cy="21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</a:rPr>
                <a:t>C</a:t>
              </a:r>
            </a:p>
          </p:txBody>
        </p:sp>
        <p:sp>
          <p:nvSpPr>
            <p:cNvPr id="8209" name="Text Box 14"/>
            <p:cNvSpPr txBox="1">
              <a:spLocks noChangeArrowheads="1"/>
            </p:cNvSpPr>
            <p:nvPr/>
          </p:nvSpPr>
          <p:spPr bwMode="auto">
            <a:xfrm>
              <a:off x="5280" y="624"/>
              <a:ext cx="240" cy="21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</a:rPr>
                <a:t>B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572000" y="3581400"/>
            <a:ext cx="4572000" cy="2667000"/>
            <a:chOff x="2880" y="2256"/>
            <a:chExt cx="2880" cy="1680"/>
          </a:xfrm>
        </p:grpSpPr>
        <p:grpSp>
          <p:nvGrpSpPr>
            <p:cNvPr id="8198" name="Group 38"/>
            <p:cNvGrpSpPr>
              <a:grpSpLocks/>
            </p:cNvGrpSpPr>
            <p:nvPr/>
          </p:nvGrpSpPr>
          <p:grpSpPr bwMode="auto">
            <a:xfrm>
              <a:off x="2880" y="2256"/>
              <a:ext cx="2880" cy="1680"/>
              <a:chOff x="288" y="2448"/>
              <a:chExt cx="2880" cy="1680"/>
            </a:xfrm>
          </p:grpSpPr>
          <p:sp>
            <p:nvSpPr>
              <p:cNvPr id="8203" name="AutoShape 15"/>
              <p:cNvSpPr>
                <a:spLocks noChangeArrowheads="1"/>
              </p:cNvSpPr>
              <p:nvPr/>
            </p:nvSpPr>
            <p:spPr bwMode="auto">
              <a:xfrm>
                <a:off x="288" y="2448"/>
                <a:ext cx="2880" cy="1680"/>
              </a:xfrm>
              <a:prstGeom prst="wedgeEllipseCallout">
                <a:avLst>
                  <a:gd name="adj1" fmla="val 64375"/>
                  <a:gd name="adj2" fmla="val 41847"/>
                </a:avLst>
              </a:prstGeom>
              <a:noFill/>
              <a:ln w="12700" algn="ctr">
                <a:noFill/>
                <a:miter lim="800000"/>
                <a:headEnd/>
                <a:tailEnd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/>
              </a:p>
            </p:txBody>
          </p:sp>
          <p:sp>
            <p:nvSpPr>
              <p:cNvPr id="8204" name="Text Box 32"/>
              <p:cNvSpPr txBox="1">
                <a:spLocks noChangeArrowheads="1"/>
              </p:cNvSpPr>
              <p:nvPr/>
            </p:nvSpPr>
            <p:spPr bwMode="auto">
              <a:xfrm>
                <a:off x="576" y="2640"/>
                <a:ext cx="2304" cy="64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>
                    <a:solidFill>
                      <a:srgbClr val="000099"/>
                    </a:solidFill>
                  </a:rPr>
                  <a:t>Trong  hình chữ nhật ABCD , có 4 cặp cạnh vuông góc với nhau là :</a:t>
                </a:r>
              </a:p>
            </p:txBody>
          </p:sp>
        </p:grpSp>
        <p:sp>
          <p:nvSpPr>
            <p:cNvPr id="8199" name="Text Box 34"/>
            <p:cNvSpPr txBox="1">
              <a:spLocks noChangeArrowheads="1"/>
            </p:cNvSpPr>
            <p:nvPr/>
          </p:nvSpPr>
          <p:spPr bwMode="auto">
            <a:xfrm>
              <a:off x="3072" y="3168"/>
              <a:ext cx="1008" cy="25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99"/>
                  </a:solidFill>
                </a:rPr>
                <a:t>AB và BC</a:t>
              </a:r>
            </a:p>
          </p:txBody>
        </p:sp>
        <p:sp>
          <p:nvSpPr>
            <p:cNvPr id="8200" name="Text Box 35"/>
            <p:cNvSpPr txBox="1">
              <a:spLocks noChangeArrowheads="1"/>
            </p:cNvSpPr>
            <p:nvPr/>
          </p:nvSpPr>
          <p:spPr bwMode="auto">
            <a:xfrm>
              <a:off x="4176" y="3168"/>
              <a:ext cx="960" cy="25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99"/>
                  </a:solidFill>
                </a:rPr>
                <a:t>BC và CD</a:t>
              </a:r>
            </a:p>
          </p:txBody>
        </p:sp>
        <p:sp>
          <p:nvSpPr>
            <p:cNvPr id="8201" name="Text Box 36"/>
            <p:cNvSpPr txBox="1">
              <a:spLocks noChangeArrowheads="1"/>
            </p:cNvSpPr>
            <p:nvPr/>
          </p:nvSpPr>
          <p:spPr bwMode="auto">
            <a:xfrm>
              <a:off x="3072" y="3456"/>
              <a:ext cx="1056" cy="25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99"/>
                  </a:solidFill>
                </a:rPr>
                <a:t>CD và DA</a:t>
              </a:r>
            </a:p>
          </p:txBody>
        </p:sp>
        <p:sp>
          <p:nvSpPr>
            <p:cNvPr id="8202" name="Text Box 37"/>
            <p:cNvSpPr txBox="1">
              <a:spLocks noChangeArrowheads="1"/>
            </p:cNvSpPr>
            <p:nvPr/>
          </p:nvSpPr>
          <p:spPr bwMode="auto">
            <a:xfrm>
              <a:off x="4128" y="3456"/>
              <a:ext cx="1056" cy="25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99"/>
                  </a:solidFill>
                </a:rPr>
                <a:t>DA và AB</a:t>
              </a:r>
            </a:p>
          </p:txBody>
        </p:sp>
      </p:grp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4953000" y="1143000"/>
            <a:ext cx="3581400" cy="19383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</a:rPr>
              <a:t>Cho  hình chữ nhật ABCD , AB và BC là một cặp cạnh vuông góc với nhau. Hãy nêu tên từng cặp cạnh vuông góc với nhau trong hình chữ nhật </a:t>
            </a:r>
            <a:r>
              <a:rPr lang="vi-VN" sz="2000">
                <a:solidFill>
                  <a:srgbClr val="000099"/>
                </a:solidFill>
              </a:rPr>
              <a:t>đ</a:t>
            </a:r>
            <a:r>
              <a:rPr lang="en-US" sz="2000">
                <a:solidFill>
                  <a:srgbClr val="000099"/>
                </a:solidFill>
              </a:rPr>
              <a:t>ó ?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100000">
              <a:srgbClr val="FFFF66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304800"/>
            <a:ext cx="1830387" cy="64135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BÀI 3 :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3200400" y="762000"/>
            <a:ext cx="5181600" cy="1295400"/>
          </a:xfrm>
          <a:prstGeom prst="wedgeRoundRectCallout">
            <a:avLst>
              <a:gd name="adj1" fmla="val -73069"/>
              <a:gd name="adj2" fmla="val 38847"/>
              <a:gd name="adj3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>
                <a:solidFill>
                  <a:srgbClr val="000099"/>
                </a:solidFill>
              </a:rPr>
              <a:t>Dùng ê ke kiểm tra góc vuông rồi nêu tên từng cặp </a:t>
            </a:r>
            <a:r>
              <a:rPr lang="vi-VN" sz="2400">
                <a:solidFill>
                  <a:srgbClr val="000099"/>
                </a:solidFill>
              </a:rPr>
              <a:t>đ</a:t>
            </a:r>
            <a:r>
              <a:rPr lang="en-US" sz="2400">
                <a:solidFill>
                  <a:srgbClr val="000099"/>
                </a:solidFill>
              </a:rPr>
              <a:t>oạn thẳng vuông góc với nhau có trong mỗi hình sau :</a:t>
            </a:r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1295400" y="3581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295400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V="1">
            <a:off x="3581400" y="3581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V="1">
            <a:off x="1295400" y="28956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2438400" y="28956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4343400" y="4876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5638800" y="35052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38800" y="3505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7391400" y="3505200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990600" y="32004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3429000" y="4953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505200" y="32766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2514600" y="25908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1066800" y="4953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5334000" y="32004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467600" y="32004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8763000" y="45720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5791200" y="47244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4191000" y="4495800"/>
            <a:ext cx="381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533400" y="2590800"/>
            <a:ext cx="1066800" cy="369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 Hình: a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4800600" y="2590800"/>
            <a:ext cx="1066800" cy="369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 Hình: b</a:t>
            </a:r>
          </a:p>
        </p:txBody>
      </p:sp>
      <p:sp>
        <p:nvSpPr>
          <p:cNvPr id="39965" name="AutoShape 29"/>
          <p:cNvSpPr>
            <a:spLocks noChangeArrowheads="1"/>
          </p:cNvSpPr>
          <p:nvPr/>
        </p:nvSpPr>
        <p:spPr bwMode="auto">
          <a:xfrm>
            <a:off x="1371600" y="5410200"/>
            <a:ext cx="2286000" cy="990600"/>
          </a:xfrm>
          <a:prstGeom prst="wedgeEllipseCallout">
            <a:avLst>
              <a:gd name="adj1" fmla="val -61667"/>
              <a:gd name="adj2" fmla="val 23079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1905000" y="5486400"/>
            <a:ext cx="16002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AE</a:t>
            </a:r>
            <a:r>
              <a:rPr lang="en-US" sz="2400">
                <a:solidFill>
                  <a:srgbClr val="000099"/>
                </a:solidFill>
              </a:rPr>
              <a:t> và </a:t>
            </a:r>
            <a:r>
              <a:rPr lang="en-US" b="1">
                <a:solidFill>
                  <a:srgbClr val="000099"/>
                </a:solidFill>
              </a:rPr>
              <a:t>ED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1905000" y="5867400"/>
            <a:ext cx="16002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ED</a:t>
            </a:r>
            <a:r>
              <a:rPr lang="en-US" sz="2400">
                <a:solidFill>
                  <a:srgbClr val="000099"/>
                </a:solidFill>
              </a:rPr>
              <a:t> và </a:t>
            </a:r>
            <a:r>
              <a:rPr lang="en-US" b="1">
                <a:solidFill>
                  <a:srgbClr val="000099"/>
                </a:solidFill>
              </a:rPr>
              <a:t>DC</a:t>
            </a:r>
          </a:p>
        </p:txBody>
      </p:sp>
      <p:sp>
        <p:nvSpPr>
          <p:cNvPr id="39969" name="AutoShape 33"/>
          <p:cNvSpPr>
            <a:spLocks noChangeArrowheads="1"/>
          </p:cNvSpPr>
          <p:nvPr/>
        </p:nvSpPr>
        <p:spPr bwMode="auto">
          <a:xfrm>
            <a:off x="4953000" y="5334000"/>
            <a:ext cx="2362200" cy="990600"/>
          </a:xfrm>
          <a:prstGeom prst="wedgeEllipseCallout">
            <a:avLst>
              <a:gd name="adj1" fmla="val 82259"/>
              <a:gd name="adj2" fmla="val 6153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5410200" y="5410200"/>
            <a:ext cx="1828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MN</a:t>
            </a:r>
            <a:r>
              <a:rPr lang="en-US" sz="2400">
                <a:solidFill>
                  <a:srgbClr val="000099"/>
                </a:solidFill>
              </a:rPr>
              <a:t> và </a:t>
            </a:r>
            <a:r>
              <a:rPr lang="en-US" b="1">
                <a:solidFill>
                  <a:srgbClr val="000099"/>
                </a:solidFill>
              </a:rPr>
              <a:t>NP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5410200" y="5791200"/>
            <a:ext cx="16002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NP</a:t>
            </a:r>
            <a:r>
              <a:rPr lang="en-US" sz="2400">
                <a:solidFill>
                  <a:srgbClr val="000099"/>
                </a:solidFill>
              </a:rPr>
              <a:t> và </a:t>
            </a:r>
            <a:r>
              <a:rPr lang="en-US" b="1">
                <a:solidFill>
                  <a:srgbClr val="000099"/>
                </a:solidFill>
              </a:rPr>
              <a:t>PQ</a:t>
            </a:r>
          </a:p>
        </p:txBody>
      </p:sp>
      <p:pic>
        <p:nvPicPr>
          <p:cNvPr id="39973" name="Picture 37" descr="j01832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5562600"/>
            <a:ext cx="884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4" name="Picture 38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990600"/>
            <a:ext cx="12954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5" name="Picture 39" descr="j01832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5562600"/>
            <a:ext cx="884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4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4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4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4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4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4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4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4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4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4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4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4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4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4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4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4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4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4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4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4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4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4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4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4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400" fill="hold"/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400" fill="hold"/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4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4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4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4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4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4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4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4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4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4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4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4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4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4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4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4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4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4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4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4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4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4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4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4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1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4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4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3" grpId="0" animBg="1"/>
      <p:bldP spid="39943" grpId="1" animBg="1"/>
      <p:bldP spid="39944" grpId="0" animBg="1"/>
      <p:bldP spid="39944" grpId="1" animBg="1"/>
      <p:bldP spid="39944" grpId="2" animBg="1"/>
      <p:bldP spid="39945" grpId="0" animBg="1"/>
      <p:bldP spid="39945" grpId="1" animBg="1"/>
      <p:bldP spid="39947" grpId="0" animBg="1"/>
      <p:bldP spid="39948" grpId="0" animBg="1"/>
      <p:bldP spid="39949" grpId="0" animBg="1"/>
      <p:bldP spid="39949" grpId="1" animBg="1"/>
      <p:bldP spid="39950" grpId="0" animBg="1"/>
      <p:bldP spid="39950" grpId="1" animBg="1"/>
      <p:bldP spid="39950" grpId="2" animBg="1"/>
      <p:bldP spid="39951" grpId="0" animBg="1"/>
      <p:bldP spid="39951" grpId="1" animBg="1"/>
      <p:bldP spid="39952" grpId="0" animBg="1"/>
      <p:bldP spid="39953" grpId="0"/>
      <p:bldP spid="39953" grpId="1"/>
      <p:bldP spid="39954" grpId="0"/>
      <p:bldP spid="39954" grpId="1"/>
      <p:bldP spid="39954" grpId="2"/>
      <p:bldP spid="39955" grpId="0"/>
      <p:bldP spid="39955" grpId="1"/>
      <p:bldP spid="39956" grpId="0"/>
      <p:bldP spid="39957" grpId="0"/>
      <p:bldP spid="39957" grpId="1"/>
      <p:bldP spid="39957" grpId="2"/>
      <p:bldP spid="39958" grpId="0"/>
      <p:bldP spid="39958" grpId="1"/>
      <p:bldP spid="39958" grpId="2"/>
      <p:bldP spid="39959" grpId="0"/>
      <p:bldP spid="39959" grpId="1"/>
      <p:bldP spid="39960" grpId="0"/>
      <p:bldP spid="39961" grpId="0"/>
      <p:bldP spid="39961" grpId="1"/>
      <p:bldP spid="39961" grpId="2"/>
      <p:bldP spid="39962" grpId="0"/>
      <p:bldP spid="39962" grpId="1"/>
      <p:bldP spid="39963" grpId="0"/>
      <p:bldP spid="39964" grpId="0"/>
      <p:bldP spid="39965" grpId="0" animBg="1"/>
      <p:bldP spid="39966" grpId="0"/>
      <p:bldP spid="39967" grpId="0"/>
      <p:bldP spid="39969" grpId="0" animBg="1"/>
      <p:bldP spid="39970" grpId="0"/>
      <p:bldP spid="399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274638"/>
            <a:ext cx="1754187" cy="868362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tx1"/>
                </a:solidFill>
              </a:rPr>
              <a:t>BÀI 4 :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3276600" y="609600"/>
            <a:ext cx="5181600" cy="1295400"/>
          </a:xfrm>
          <a:prstGeom prst="wedgeRoundRectCallout">
            <a:avLst>
              <a:gd name="adj1" fmla="val -70495"/>
              <a:gd name="adj2" fmla="val 18259"/>
              <a:gd name="adj3" fmla="val 16667"/>
            </a:avLst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>
                <a:solidFill>
                  <a:srgbClr val="000099"/>
                </a:solidFill>
              </a:rPr>
              <a:t>Dùng ê ke kiểm tra góc vuông rồi nêu tên từng cặp </a:t>
            </a:r>
            <a:r>
              <a:rPr lang="vi-VN" sz="2000">
                <a:solidFill>
                  <a:srgbClr val="000099"/>
                </a:solidFill>
              </a:rPr>
              <a:t>đ</a:t>
            </a:r>
            <a:r>
              <a:rPr lang="en-US" sz="2000">
                <a:solidFill>
                  <a:srgbClr val="000099"/>
                </a:solidFill>
              </a:rPr>
              <a:t>oạn thẳng vuông góc với nhau có trong mỗi hình sau:</a:t>
            </a:r>
            <a:endParaRPr lang="en-US" sz="1600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4876800" y="2590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4876800" y="42672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876800" y="25908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6858000" y="2590800"/>
            <a:ext cx="16764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4495800" y="22098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A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8534400" y="42672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C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4419600" y="4267200"/>
            <a:ext cx="3810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D</a:t>
            </a: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533400" y="2362200"/>
            <a:ext cx="3429000" cy="990600"/>
          </a:xfrm>
          <a:prstGeom prst="wedgeRoundRectCallout">
            <a:avLst>
              <a:gd name="adj1" fmla="val -53194"/>
              <a:gd name="adj2" fmla="val -43431"/>
              <a:gd name="adj3" fmla="val 16667"/>
            </a:avLst>
          </a:prstGeom>
          <a:noFill/>
          <a:ln w="12700" algn="ctr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>
                <a:solidFill>
                  <a:srgbClr val="000099"/>
                </a:solidFill>
              </a:rPr>
              <a:t>Hãy nêu tên từng cặp cạnh vuông góc với nhau?</a:t>
            </a:r>
            <a:endParaRPr lang="en-US" sz="1600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533400" y="3429000"/>
            <a:ext cx="3429000" cy="1219200"/>
          </a:xfrm>
          <a:prstGeom prst="wedgeRoundRectCallout">
            <a:avLst>
              <a:gd name="adj1" fmla="val -50417"/>
              <a:gd name="adj2" fmla="val -46222"/>
              <a:gd name="adj3" fmla="val 16667"/>
            </a:avLst>
          </a:prstGeom>
          <a:noFill/>
          <a:ln w="12700" algn="ctr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>
                <a:solidFill>
                  <a:srgbClr val="000099"/>
                </a:solidFill>
              </a:rPr>
              <a:t>Hãy nêu tên từng cặp cạnh không vuông góc với nhau?</a:t>
            </a:r>
            <a:endParaRPr lang="en-US" sz="1600"/>
          </a:p>
        </p:txBody>
      </p:sp>
      <p:pic>
        <p:nvPicPr>
          <p:cNvPr id="42001" name="Picture 17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14400" y="1143000"/>
            <a:ext cx="1371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1371600" y="4953000"/>
            <a:ext cx="3048000" cy="1600200"/>
          </a:xfrm>
          <a:prstGeom prst="wedgeEllipseCallout">
            <a:avLst>
              <a:gd name="adj1" fmla="val -58750"/>
              <a:gd name="adj2" fmla="val 23810"/>
            </a:avLst>
          </a:prstGeom>
          <a:solidFill>
            <a:srgbClr val="FF99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66FFFF"/>
              </a:solidFill>
            </a:endParaRP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676400" y="5867400"/>
            <a:ext cx="1600200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DA và AB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2819400" y="5791200"/>
            <a:ext cx="160020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; AD</a:t>
            </a:r>
            <a:r>
              <a:rPr lang="en-US" sz="2000">
                <a:solidFill>
                  <a:srgbClr val="000099"/>
                </a:solidFill>
              </a:rPr>
              <a:t> và </a:t>
            </a:r>
            <a:r>
              <a:rPr lang="en-US" sz="1600" b="1">
                <a:solidFill>
                  <a:srgbClr val="000099"/>
                </a:solidFill>
              </a:rPr>
              <a:t>DC.</a:t>
            </a:r>
          </a:p>
        </p:txBody>
      </p:sp>
      <p:pic>
        <p:nvPicPr>
          <p:cNvPr id="42015" name="Picture 31" descr="j01832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04800" y="5562600"/>
            <a:ext cx="884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6" name="AutoShape 32"/>
          <p:cNvSpPr>
            <a:spLocks noChangeArrowheads="1"/>
          </p:cNvSpPr>
          <p:nvPr/>
        </p:nvSpPr>
        <p:spPr bwMode="auto">
          <a:xfrm>
            <a:off x="4724400" y="4953000"/>
            <a:ext cx="3200400" cy="1600200"/>
          </a:xfrm>
          <a:prstGeom prst="wedgeEllipseCallout">
            <a:avLst>
              <a:gd name="adj1" fmla="val 54764"/>
              <a:gd name="adj2" fmla="val 26190"/>
            </a:avLst>
          </a:prstGeom>
          <a:solidFill>
            <a:srgbClr val="CC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 sz="1600"/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6248400" y="5867400"/>
            <a:ext cx="182880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; DC</a:t>
            </a:r>
            <a:r>
              <a:rPr lang="en-US" sz="2000">
                <a:solidFill>
                  <a:srgbClr val="000099"/>
                </a:solidFill>
              </a:rPr>
              <a:t> và </a:t>
            </a:r>
            <a:r>
              <a:rPr lang="en-US" sz="1600" b="1">
                <a:solidFill>
                  <a:srgbClr val="000099"/>
                </a:solidFill>
              </a:rPr>
              <a:t>CB.</a:t>
            </a:r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105400" y="5867400"/>
            <a:ext cx="160020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</a:rPr>
              <a:t>AB</a:t>
            </a:r>
            <a:r>
              <a:rPr lang="en-US" sz="2000">
                <a:solidFill>
                  <a:srgbClr val="000099"/>
                </a:solidFill>
              </a:rPr>
              <a:t> và </a:t>
            </a:r>
            <a:r>
              <a:rPr lang="en-US" sz="1600" b="1">
                <a:solidFill>
                  <a:srgbClr val="000099"/>
                </a:solidFill>
              </a:rPr>
              <a:t>BC</a:t>
            </a:r>
          </a:p>
        </p:txBody>
      </p:sp>
      <p:pic>
        <p:nvPicPr>
          <p:cNvPr id="42019" name="Picture 35" descr="j01832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562600"/>
            <a:ext cx="884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5029200" y="259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2" name="Line 38"/>
          <p:cNvSpPr>
            <a:spLocks noChangeShapeType="1"/>
          </p:cNvSpPr>
          <p:nvPr/>
        </p:nvSpPr>
        <p:spPr bwMode="auto">
          <a:xfrm>
            <a:off x="4876800" y="2743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3" name="Line 39"/>
          <p:cNvSpPr>
            <a:spLocks noChangeShapeType="1"/>
          </p:cNvSpPr>
          <p:nvPr/>
        </p:nvSpPr>
        <p:spPr bwMode="auto">
          <a:xfrm flipV="1">
            <a:off x="5029200" y="4114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 flipH="1">
            <a:off x="4876800" y="4114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1905000" y="5029200"/>
            <a:ext cx="2438400" cy="708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</a:rPr>
              <a:t>Cặp cạnh vuông góc với nhau là</a:t>
            </a:r>
          </a:p>
        </p:txBody>
      </p:sp>
      <p:sp>
        <p:nvSpPr>
          <p:cNvPr id="42031" name="Text Box 47"/>
          <p:cNvSpPr txBox="1">
            <a:spLocks noChangeArrowheads="1"/>
          </p:cNvSpPr>
          <p:nvPr/>
        </p:nvSpPr>
        <p:spPr bwMode="auto">
          <a:xfrm>
            <a:off x="5029200" y="5105400"/>
            <a:ext cx="2819400" cy="708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</a:rPr>
              <a:t>Cặp cạnh không vuông góc với nhau là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20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42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00" fill="hold"/>
                                        <p:tgtEl>
                                          <p:spTgt spid="4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4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4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4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400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400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4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4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4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4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4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4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4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4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4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4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4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4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4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4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4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4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4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4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4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4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4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4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4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4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4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4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4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4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4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4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4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0" grpId="1" animBg="1"/>
      <p:bldP spid="41990" grpId="2" animBg="1"/>
      <p:bldP spid="41991" grpId="0" animBg="1"/>
      <p:bldP spid="41991" grpId="1" animBg="1"/>
      <p:bldP spid="41991" grpId="2" animBg="1"/>
      <p:bldP spid="41992" grpId="0" animBg="1"/>
      <p:bldP spid="41992" grpId="1" animBg="1"/>
      <p:bldP spid="41992" grpId="2" animBg="1"/>
      <p:bldP spid="41993" grpId="0" animBg="1"/>
      <p:bldP spid="41993" grpId="1" animBg="1"/>
      <p:bldP spid="41993" grpId="2" animBg="1"/>
      <p:bldP spid="41994" grpId="0"/>
      <p:bldP spid="41994" grpId="1"/>
      <p:bldP spid="41994" grpId="2"/>
      <p:bldP spid="41994" grpId="3"/>
      <p:bldP spid="41995" grpId="0"/>
      <p:bldP spid="41995" grpId="1"/>
      <p:bldP spid="41995" grpId="2"/>
      <p:bldP spid="41996" grpId="0"/>
      <p:bldP spid="41996" grpId="1"/>
      <p:bldP spid="41996" grpId="2"/>
      <p:bldP spid="41997" grpId="0"/>
      <p:bldP spid="41997" grpId="1"/>
      <p:bldP spid="41997" grpId="2"/>
      <p:bldP spid="42012" grpId="0" animBg="1"/>
      <p:bldP spid="42013" grpId="0"/>
      <p:bldP spid="42014" grpId="0"/>
      <p:bldP spid="42016" grpId="0" animBg="1"/>
      <p:bldP spid="42017" grpId="0"/>
      <p:bldP spid="42018" grpId="0"/>
      <p:bldP spid="42020" grpId="0" animBg="1"/>
      <p:bldP spid="42020" grpId="1" animBg="1"/>
      <p:bldP spid="42022" grpId="0" animBg="1"/>
      <p:bldP spid="42022" grpId="1" animBg="1"/>
      <p:bldP spid="42023" grpId="0" animBg="1"/>
      <p:bldP spid="42023" grpId="1" animBg="1"/>
      <p:bldP spid="42025" grpId="0" animBg="1"/>
      <p:bldP spid="42025" grpId="1" animBg="1"/>
      <p:bldP spid="42026" grpId="0"/>
      <p:bldP spid="4203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567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15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VẼ HAI ĐƯỜNG THẲNG VUÔNG GÓC</vt:lpstr>
      <vt:lpstr>Slide 6</vt:lpstr>
      <vt:lpstr>BÀI 2 :</vt:lpstr>
      <vt:lpstr>BÀI 3 :</vt:lpstr>
      <vt:lpstr>BÀI 4 :</vt:lpstr>
      <vt:lpstr>MỤC TIÊU :</vt:lpstr>
      <vt:lpstr>CÁCH THIẾT KẾ</vt:lpstr>
      <vt:lpstr>Custom Show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Anh</dc:creator>
  <cp:lastModifiedBy>CSTeam</cp:lastModifiedBy>
  <cp:revision>47</cp:revision>
  <dcterms:created xsi:type="dcterms:W3CDTF">2005-10-16T05:52:45Z</dcterms:created>
  <dcterms:modified xsi:type="dcterms:W3CDTF">2016-06-30T02:11:58Z</dcterms:modified>
</cp:coreProperties>
</file>